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330" r:id="rId3"/>
    <p:sldId id="368" r:id="rId4"/>
    <p:sldId id="369" r:id="rId5"/>
    <p:sldId id="370" r:id="rId6"/>
    <p:sldId id="371" r:id="rId7"/>
    <p:sldId id="372" r:id="rId8"/>
    <p:sldId id="373" r:id="rId9"/>
    <p:sldId id="374" r:id="rId10"/>
    <p:sldId id="375" r:id="rId11"/>
    <p:sldId id="376" r:id="rId12"/>
    <p:sldId id="378" r:id="rId13"/>
    <p:sldId id="377" r:id="rId14"/>
    <p:sldId id="379" r:id="rId1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1"/>
    <p:restoredTop sz="94729"/>
  </p:normalViewPr>
  <p:slideViewPr>
    <p:cSldViewPr>
      <p:cViewPr varScale="1">
        <p:scale>
          <a:sx n="112" d="100"/>
          <a:sy n="112" d="100"/>
        </p:scale>
        <p:origin x="760"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F6A386F1-E496-494E-83C0-A7C86D16A8C4}" type="datetimeFigureOut">
              <a:rPr lang="en-US" smtClean="0"/>
              <a:pPr/>
              <a:t>8/29/18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40A95A76-5505-41BE-BEDE-3F19DB43345F}" type="slidenum">
              <a:rPr lang="en-US" smtClean="0"/>
              <a:pPr/>
              <a:t>‹#›</a:t>
            </a:fld>
            <a:endParaRPr lang="en-US"/>
          </a:p>
        </p:txBody>
      </p:sp>
    </p:spTree>
    <p:extLst>
      <p:ext uri="{BB962C8B-B14F-4D97-AF65-F5344CB8AC3E}">
        <p14:creationId xmlns:p14="http://schemas.microsoft.com/office/powerpoint/2010/main" val="3739197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0A95A76-5505-41BE-BEDE-3F19DB43345F}"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49C50C4-DF44-418A-B849-912ABE1BDACC}" type="datetimeFigureOut">
              <a:rPr lang="en-US" smtClean="0"/>
              <a:pPr/>
              <a:t>8/29/18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726E02-431B-434A-8BB6-44C5A74AB9C7}" type="slidenum">
              <a:rPr lang="en-US" smtClean="0"/>
              <a:pPr/>
              <a:t>‹#›</a:t>
            </a:fld>
            <a:endParaRPr lang="en-US"/>
          </a:p>
        </p:txBody>
      </p:sp>
      <p:pic>
        <p:nvPicPr>
          <p:cNvPr id="7" name="Picture 6">
            <a:extLst>
              <a:ext uri="{FF2B5EF4-FFF2-40B4-BE49-F238E27FC236}">
                <a16:creationId xmlns:a16="http://schemas.microsoft.com/office/drawing/2014/main" id="{83B6809D-2D44-6445-B9F8-486360724F59}"/>
              </a:ext>
            </a:extLst>
          </p:cNvPr>
          <p:cNvPicPr>
            <a:picLocks noChangeAspect="1"/>
          </p:cNvPicPr>
          <p:nvPr userDrawn="1"/>
        </p:nvPicPr>
        <p:blipFill>
          <a:blip r:embed="rId2"/>
          <a:stretch>
            <a:fillRect/>
          </a:stretch>
        </p:blipFill>
        <p:spPr>
          <a:xfrm>
            <a:off x="304800" y="304800"/>
            <a:ext cx="723900" cy="889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C50C4-DF44-418A-B849-912ABE1BDACC}" type="datetimeFigureOut">
              <a:rPr lang="en-US" smtClean="0"/>
              <a:pPr/>
              <a:t>8/29/18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C50C4-DF44-418A-B849-912ABE1BDACC}" type="datetimeFigureOut">
              <a:rPr lang="en-US" smtClean="0"/>
              <a:pPr/>
              <a:t>8/29/18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C50C4-DF44-418A-B849-912ABE1BDACC}" type="datetimeFigureOut">
              <a:rPr lang="en-US" smtClean="0"/>
              <a:pPr/>
              <a:t>8/29/18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9C50C4-DF44-418A-B849-912ABE1BDACC}" type="datetimeFigureOut">
              <a:rPr lang="en-US" smtClean="0"/>
              <a:pPr/>
              <a:t>8/29/18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9C50C4-DF44-418A-B849-912ABE1BDACC}" type="datetimeFigureOut">
              <a:rPr lang="en-US" smtClean="0"/>
              <a:pPr/>
              <a:t>8/29/18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9C50C4-DF44-418A-B849-912ABE1BDACC}" type="datetimeFigureOut">
              <a:rPr lang="en-US" smtClean="0"/>
              <a:pPr/>
              <a:t>8/29/18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9C50C4-DF44-418A-B849-912ABE1BDACC}" type="datetimeFigureOut">
              <a:rPr lang="en-US" smtClean="0"/>
              <a:pPr/>
              <a:t>8/29/18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9C50C4-DF44-418A-B849-912ABE1BDACC}" type="datetimeFigureOut">
              <a:rPr lang="en-US" smtClean="0"/>
              <a:pPr/>
              <a:t>8/29/18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9C50C4-DF44-418A-B849-912ABE1BDACC}" type="datetimeFigureOut">
              <a:rPr lang="en-US" smtClean="0"/>
              <a:pPr/>
              <a:t>8/29/18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9C50C4-DF44-418A-B849-912ABE1BDACC}" type="datetimeFigureOut">
              <a:rPr lang="en-US" smtClean="0"/>
              <a:pPr/>
              <a:t>8/29/18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9C50C4-DF44-418A-B849-912ABE1BDACC}" type="datetimeFigureOut">
              <a:rPr lang="en-US" smtClean="0"/>
              <a:pPr/>
              <a:t>8/29/18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726E02-431B-434A-8BB6-44C5A74AB9C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hyperlink" Target="https://www.tableau.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3js.or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hyperlink" Target="https://www.sas.com/en_in/software/business-intelligence/visual-analytics.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help.qlik.com/en-US/qlikview/12.1/Content/Home.htm" TargetMode="External"/><Relationship Id="rId2" Type="http://schemas.openxmlformats.org/officeDocument/2006/relationships/hyperlink" Target="http://help.qlik.com/en-US/qlikview/12.1/Content/Home.htm"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www.qlik.com/us/lp/ppc/qlik-sense-desktop/brand?sourceID1=google&amp;Campaign_Type=Brand&amp;KW=qlik&amp;k_clickid=9e7c003b-78f9-4604-9fb6-8cc4d0a3bf28&amp;gclid=CjwKEAjwqIfLBRCk6vH_rJq7yD0SJACG18frPT8HT4xZL33YdWem2B-YeyzzVrNEQU_i9gudDekpXxoCUFfw_wc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tableau.com/" TargetMode="External"/><Relationship Id="rId2" Type="http://schemas.openxmlformats.org/officeDocument/2006/relationships/hyperlink" Target="https://github.com/d3/d3/wiki/Tutoria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ucsusa.org/nuclear_weapons_and_global_security/solutions/space-weapons/ucs-satellite-database.html#.VF_jIlPF8Wg" TargetMode="External"/><Relationship Id="rId2" Type="http://schemas.openxmlformats.org/officeDocument/2006/relationships/hyperlink" Target="http://qz.com/296941/interactive-graphic-every-active-satellite-orbiting-earth/" TargetMode="Externa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vudlab.com/simpson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hyperlink" Target="http://www.edwardtufte.com/tufte/minard"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hyperlink" Target="https://www.youtube.com/watch?feature=player_embedded&amp;v=jbkSRLYSojo"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www.nytimes.com/interactive/2014/upshot/buy-rent-calculator.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www.washingtonpost.com/wp-srv/special/sports/wizards-shooting-star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theguardian.com/environment/ng-interactive/2014/dec/01/carbon-emissions-past-present-and-future-interactive" TargetMode="External"/><Relationship Id="rId2" Type="http://schemas.openxmlformats.org/officeDocument/2006/relationships/hyperlink" Target="http://www.theguardian.com/environment/ng-interactive/2014/dec/01/carbon-emissions-past-present-and-future-interactive" TargetMode="Externa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hyperlink" Target="http://cait2.wri.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Visualization Methods and Tools</a:t>
            </a:r>
          </a:p>
        </p:txBody>
      </p:sp>
      <p:sp>
        <p:nvSpPr>
          <p:cNvPr id="3" name="Subtitle 2"/>
          <p:cNvSpPr>
            <a:spLocks noGrp="1"/>
          </p:cNvSpPr>
          <p:nvPr>
            <p:ph type="subTitle" idx="1"/>
          </p:nvPr>
        </p:nvSpPr>
        <p:spPr>
          <a:xfrm>
            <a:off x="1371600" y="4114800"/>
            <a:ext cx="6400800" cy="1752600"/>
          </a:xfrm>
        </p:spPr>
        <p:txBody>
          <a:bodyPr>
            <a:normAutofit fontScale="62500" lnSpcReduction="20000"/>
          </a:bodyPr>
          <a:lstStyle/>
          <a:p>
            <a:r>
              <a:rPr lang="en-US" dirty="0"/>
              <a:t>Jay Urbain, Ph.D.</a:t>
            </a:r>
          </a:p>
          <a:p>
            <a:r>
              <a:rPr lang="en-US" dirty="0"/>
              <a:t>Electrical Engineering and Computer Science Department</a:t>
            </a:r>
          </a:p>
          <a:p>
            <a:r>
              <a:rPr lang="en-US" dirty="0"/>
              <a:t>Milwaukee School of Engineering</a:t>
            </a:r>
          </a:p>
          <a:p>
            <a:endParaRPr lang="en-US" dirty="0"/>
          </a:p>
          <a:p>
            <a:r>
              <a:rPr lang="en-US" dirty="0"/>
              <a:t>Credits: Erick Burger, Allison </a:t>
            </a:r>
            <a:r>
              <a:rPr lang="en-US" dirty="0" err="1"/>
              <a:t>Stadd</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7838-A3C5-F14B-A619-45C69AE1FF04}"/>
              </a:ext>
            </a:extLst>
          </p:cNvPr>
          <p:cNvSpPr>
            <a:spLocks noGrp="1"/>
          </p:cNvSpPr>
          <p:nvPr>
            <p:ph type="title"/>
          </p:nvPr>
        </p:nvSpPr>
        <p:spPr/>
        <p:txBody>
          <a:bodyPr>
            <a:normAutofit/>
          </a:bodyPr>
          <a:lstStyle/>
          <a:p>
            <a:r>
              <a:rPr lang="en-US" b="1" dirty="0">
                <a:hlinkClick r:id="rId2"/>
              </a:rPr>
              <a:t>TABLEAU</a:t>
            </a:r>
            <a:br>
              <a:rPr lang="en-US" b="1" dirty="0"/>
            </a:br>
            <a:r>
              <a:rPr lang="en-US" sz="2200" b="1" dirty="0">
                <a:hlinkClick r:id="rId2"/>
              </a:rPr>
              <a:t>https://www.tableau.com/</a:t>
            </a:r>
            <a:r>
              <a:rPr lang="en-US" sz="2200" b="1" dirty="0"/>
              <a:t> </a:t>
            </a:r>
            <a:endParaRPr lang="en-US" sz="2200" dirty="0"/>
          </a:p>
        </p:txBody>
      </p:sp>
      <p:sp>
        <p:nvSpPr>
          <p:cNvPr id="3" name="Content Placeholder 2">
            <a:extLst>
              <a:ext uri="{FF2B5EF4-FFF2-40B4-BE49-F238E27FC236}">
                <a16:creationId xmlns:a16="http://schemas.microsoft.com/office/drawing/2014/main" id="{2B6C253B-4770-324F-B7C9-329E48BE09E6}"/>
              </a:ext>
            </a:extLst>
          </p:cNvPr>
          <p:cNvSpPr>
            <a:spLocks noGrp="1"/>
          </p:cNvSpPr>
          <p:nvPr>
            <p:ph idx="1"/>
          </p:nvPr>
        </p:nvSpPr>
        <p:spPr>
          <a:xfrm>
            <a:off x="62022" y="1600200"/>
            <a:ext cx="3962400" cy="4525963"/>
          </a:xfrm>
        </p:spPr>
        <p:txBody>
          <a:bodyPr>
            <a:normAutofit/>
          </a:bodyPr>
          <a:lstStyle/>
          <a:p>
            <a:r>
              <a:rPr lang="en-US" sz="2000" dirty="0"/>
              <a:t>One of the major tools in this category . </a:t>
            </a:r>
          </a:p>
          <a:p>
            <a:r>
              <a:rPr lang="en-US" sz="2000" dirty="0"/>
              <a:t>Tableau  is famous for this drag and drop features in user Interface . </a:t>
            </a:r>
          </a:p>
          <a:p>
            <a:r>
              <a:rPr lang="en-US" sz="2000" dirty="0"/>
              <a:t>Free for some basic versions .</a:t>
            </a:r>
          </a:p>
          <a:p>
            <a:r>
              <a:rPr lang="en-US" sz="2000" dirty="0"/>
              <a:t>Supports multi format data like </a:t>
            </a:r>
            <a:r>
              <a:rPr lang="en-US" sz="2000" dirty="0" err="1"/>
              <a:t>xls</a:t>
            </a:r>
            <a:r>
              <a:rPr lang="en-US" sz="2000" dirty="0"/>
              <a:t>, csv, xml, </a:t>
            </a:r>
            <a:r>
              <a:rPr lang="en-US" sz="2000" dirty="0" err="1"/>
              <a:t>json</a:t>
            </a:r>
            <a:r>
              <a:rPr lang="en-US" sz="2000" dirty="0"/>
              <a:t> , </a:t>
            </a:r>
            <a:r>
              <a:rPr lang="en-US" sz="2000" dirty="0" err="1"/>
              <a:t>sql</a:t>
            </a:r>
            <a:r>
              <a:rPr lang="en-US" sz="2000" dirty="0"/>
              <a:t> data base connections </a:t>
            </a:r>
            <a:r>
              <a:rPr lang="en-US" sz="2000" dirty="0" err="1"/>
              <a:t>etc</a:t>
            </a:r>
            <a:r>
              <a:rPr lang="en-US" sz="2000" dirty="0"/>
              <a:t> . </a:t>
            </a:r>
          </a:p>
        </p:txBody>
      </p:sp>
      <p:pic>
        <p:nvPicPr>
          <p:cNvPr id="5" name="Picture 4">
            <a:extLst>
              <a:ext uri="{FF2B5EF4-FFF2-40B4-BE49-F238E27FC236}">
                <a16:creationId xmlns:a16="http://schemas.microsoft.com/office/drawing/2014/main" id="{E2CD553F-CEF5-694C-B8A4-5872C476A8E8}"/>
              </a:ext>
            </a:extLst>
          </p:cNvPr>
          <p:cNvPicPr>
            <a:picLocks noChangeAspect="1"/>
          </p:cNvPicPr>
          <p:nvPr/>
        </p:nvPicPr>
        <p:blipFill>
          <a:blip r:embed="rId3"/>
          <a:stretch>
            <a:fillRect/>
          </a:stretch>
        </p:blipFill>
        <p:spPr>
          <a:xfrm>
            <a:off x="3886200" y="1828800"/>
            <a:ext cx="5119577" cy="3562165"/>
          </a:xfrm>
          <a:prstGeom prst="rect">
            <a:avLst/>
          </a:prstGeom>
        </p:spPr>
      </p:pic>
    </p:spTree>
    <p:extLst>
      <p:ext uri="{BB962C8B-B14F-4D97-AF65-F5344CB8AC3E}">
        <p14:creationId xmlns:p14="http://schemas.microsoft.com/office/powerpoint/2010/main" val="1195894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7838-A3C5-F14B-A619-45C69AE1FF04}"/>
              </a:ext>
            </a:extLst>
          </p:cNvPr>
          <p:cNvSpPr>
            <a:spLocks noGrp="1"/>
          </p:cNvSpPr>
          <p:nvPr>
            <p:ph type="title"/>
          </p:nvPr>
        </p:nvSpPr>
        <p:spPr/>
        <p:txBody>
          <a:bodyPr>
            <a:normAutofit/>
          </a:bodyPr>
          <a:lstStyle/>
          <a:p>
            <a:r>
              <a:rPr lang="en-US" sz="2800" b="1" dirty="0">
                <a:hlinkClick r:id="rId2"/>
              </a:rPr>
              <a:t>D3.js</a:t>
            </a:r>
            <a:br>
              <a:rPr lang="en-US" b="1" dirty="0"/>
            </a:br>
            <a:r>
              <a:rPr lang="en-US" sz="2200" b="1" dirty="0">
                <a:hlinkClick r:id="rId2"/>
              </a:rPr>
              <a:t>https://d3js.org/</a:t>
            </a:r>
            <a:r>
              <a:rPr lang="en-US" sz="2200" b="1" dirty="0"/>
              <a:t> </a:t>
            </a:r>
            <a:endParaRPr lang="en-US" sz="2200" dirty="0"/>
          </a:p>
        </p:txBody>
      </p:sp>
      <p:sp>
        <p:nvSpPr>
          <p:cNvPr id="3" name="Content Placeholder 2">
            <a:extLst>
              <a:ext uri="{FF2B5EF4-FFF2-40B4-BE49-F238E27FC236}">
                <a16:creationId xmlns:a16="http://schemas.microsoft.com/office/drawing/2014/main" id="{2B6C253B-4770-324F-B7C9-329E48BE09E6}"/>
              </a:ext>
            </a:extLst>
          </p:cNvPr>
          <p:cNvSpPr>
            <a:spLocks noGrp="1"/>
          </p:cNvSpPr>
          <p:nvPr>
            <p:ph idx="1"/>
          </p:nvPr>
        </p:nvSpPr>
        <p:spPr>
          <a:xfrm>
            <a:off x="457200" y="1600200"/>
            <a:ext cx="3962400" cy="4525963"/>
          </a:xfrm>
        </p:spPr>
        <p:txBody>
          <a:bodyPr/>
          <a:lstStyle/>
          <a:p>
            <a:r>
              <a:rPr lang="en-US" sz="2400" b="1" dirty="0"/>
              <a:t>D3 is java script library</a:t>
            </a:r>
            <a:r>
              <a:rPr lang="en-US" sz="2400" dirty="0"/>
              <a:t> . </a:t>
            </a:r>
          </a:p>
          <a:p>
            <a:r>
              <a:rPr lang="en-US" sz="2400" dirty="0"/>
              <a:t>Open source. </a:t>
            </a:r>
          </a:p>
          <a:p>
            <a:r>
              <a:rPr lang="en-US" sz="2400" dirty="0"/>
              <a:t>Can bind to arbitrary data with Document object Model . </a:t>
            </a:r>
          </a:p>
          <a:p>
            <a:r>
              <a:rPr lang="en-US" sz="2400" dirty="0"/>
              <a:t>Nice tutorials on D3.js . </a:t>
            </a:r>
          </a:p>
          <a:p>
            <a:endParaRPr lang="en-US" dirty="0"/>
          </a:p>
        </p:txBody>
      </p:sp>
      <p:pic>
        <p:nvPicPr>
          <p:cNvPr id="4" name="Picture 3">
            <a:extLst>
              <a:ext uri="{FF2B5EF4-FFF2-40B4-BE49-F238E27FC236}">
                <a16:creationId xmlns:a16="http://schemas.microsoft.com/office/drawing/2014/main" id="{995CF4BA-0A1A-8242-BB10-3F88076EFCCD}"/>
              </a:ext>
            </a:extLst>
          </p:cNvPr>
          <p:cNvPicPr>
            <a:picLocks noChangeAspect="1"/>
          </p:cNvPicPr>
          <p:nvPr/>
        </p:nvPicPr>
        <p:blipFill>
          <a:blip r:embed="rId3"/>
          <a:stretch>
            <a:fillRect/>
          </a:stretch>
        </p:blipFill>
        <p:spPr>
          <a:xfrm>
            <a:off x="4419600" y="1424781"/>
            <a:ext cx="4556103" cy="4876800"/>
          </a:xfrm>
          <a:prstGeom prst="rect">
            <a:avLst/>
          </a:prstGeom>
        </p:spPr>
      </p:pic>
    </p:spTree>
    <p:extLst>
      <p:ext uri="{BB962C8B-B14F-4D97-AF65-F5344CB8AC3E}">
        <p14:creationId xmlns:p14="http://schemas.microsoft.com/office/powerpoint/2010/main" val="1897872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7838-A3C5-F14B-A619-45C69AE1FF04}"/>
              </a:ext>
            </a:extLst>
          </p:cNvPr>
          <p:cNvSpPr>
            <a:spLocks noGrp="1"/>
          </p:cNvSpPr>
          <p:nvPr>
            <p:ph type="title"/>
          </p:nvPr>
        </p:nvSpPr>
        <p:spPr/>
        <p:txBody>
          <a:bodyPr>
            <a:normAutofit fontScale="90000"/>
          </a:bodyPr>
          <a:lstStyle/>
          <a:p>
            <a:r>
              <a:rPr lang="en-US" b="1" dirty="0">
                <a:hlinkClick r:id="rId2"/>
              </a:rPr>
              <a:t>SAS Visual Analytics</a:t>
            </a:r>
            <a:br>
              <a:rPr lang="en-US" b="1" dirty="0"/>
            </a:br>
            <a:r>
              <a:rPr lang="en-US" sz="2200" b="1" dirty="0">
                <a:hlinkClick r:id="rId2"/>
              </a:rPr>
              <a:t>https://www.sas.com/en_in/software/business-intelligence/visual-analytics.html</a:t>
            </a:r>
            <a:r>
              <a:rPr lang="en-US" sz="2200" b="1" dirty="0"/>
              <a:t> </a:t>
            </a:r>
            <a:endParaRPr lang="en-US" sz="2200" dirty="0"/>
          </a:p>
        </p:txBody>
      </p:sp>
      <p:sp>
        <p:nvSpPr>
          <p:cNvPr id="3" name="Content Placeholder 2">
            <a:extLst>
              <a:ext uri="{FF2B5EF4-FFF2-40B4-BE49-F238E27FC236}">
                <a16:creationId xmlns:a16="http://schemas.microsoft.com/office/drawing/2014/main" id="{2B6C253B-4770-324F-B7C9-329E48BE09E6}"/>
              </a:ext>
            </a:extLst>
          </p:cNvPr>
          <p:cNvSpPr>
            <a:spLocks noGrp="1"/>
          </p:cNvSpPr>
          <p:nvPr>
            <p:ph idx="1"/>
          </p:nvPr>
        </p:nvSpPr>
        <p:spPr>
          <a:xfrm>
            <a:off x="457200" y="1600200"/>
            <a:ext cx="3962400" cy="4525963"/>
          </a:xfrm>
        </p:spPr>
        <p:txBody>
          <a:bodyPr>
            <a:normAutofit/>
          </a:bodyPr>
          <a:lstStyle/>
          <a:p>
            <a:r>
              <a:rPr lang="en-US" sz="2400" dirty="0"/>
              <a:t>SAS VA is not only a data visualization tool but it is capable of  </a:t>
            </a:r>
            <a:r>
              <a:rPr lang="en-US" sz="2400" b="1" dirty="0"/>
              <a:t>predictive modeling and forecasting</a:t>
            </a:r>
            <a:r>
              <a:rPr lang="en-US" sz="2400" dirty="0"/>
              <a:t> .</a:t>
            </a:r>
          </a:p>
        </p:txBody>
      </p:sp>
      <p:pic>
        <p:nvPicPr>
          <p:cNvPr id="5" name="Picture 4">
            <a:extLst>
              <a:ext uri="{FF2B5EF4-FFF2-40B4-BE49-F238E27FC236}">
                <a16:creationId xmlns:a16="http://schemas.microsoft.com/office/drawing/2014/main" id="{65919FA4-DBA9-CF40-8319-61AFB32F516A}"/>
              </a:ext>
            </a:extLst>
          </p:cNvPr>
          <p:cNvPicPr>
            <a:picLocks noChangeAspect="1"/>
          </p:cNvPicPr>
          <p:nvPr/>
        </p:nvPicPr>
        <p:blipFill>
          <a:blip r:embed="rId3"/>
          <a:stretch>
            <a:fillRect/>
          </a:stretch>
        </p:blipFill>
        <p:spPr>
          <a:xfrm>
            <a:off x="3569649" y="3124200"/>
            <a:ext cx="5117151" cy="3576320"/>
          </a:xfrm>
          <a:prstGeom prst="rect">
            <a:avLst/>
          </a:prstGeom>
        </p:spPr>
      </p:pic>
    </p:spTree>
    <p:extLst>
      <p:ext uri="{BB962C8B-B14F-4D97-AF65-F5344CB8AC3E}">
        <p14:creationId xmlns:p14="http://schemas.microsoft.com/office/powerpoint/2010/main" val="897564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7838-A3C5-F14B-A619-45C69AE1FF04}"/>
              </a:ext>
            </a:extLst>
          </p:cNvPr>
          <p:cNvSpPr>
            <a:spLocks noGrp="1"/>
          </p:cNvSpPr>
          <p:nvPr>
            <p:ph type="title"/>
          </p:nvPr>
        </p:nvSpPr>
        <p:spPr>
          <a:xfrm>
            <a:off x="533400" y="1066800"/>
            <a:ext cx="8229600" cy="1143000"/>
          </a:xfrm>
        </p:spPr>
        <p:txBody>
          <a:bodyPr>
            <a:noAutofit/>
          </a:bodyPr>
          <a:lstStyle/>
          <a:p>
            <a:r>
              <a:rPr lang="en-US" sz="2000" b="1" dirty="0">
                <a:hlinkClick r:id="rId2"/>
              </a:rPr>
              <a:t>Qlik View</a:t>
            </a:r>
            <a:br>
              <a:rPr lang="en-US" sz="2000" b="1" dirty="0"/>
            </a:br>
            <a:r>
              <a:rPr lang="en-US" sz="2000" b="1" dirty="0">
                <a:hlinkClick r:id="rId3"/>
              </a:rPr>
              <a:t>https://help.qlik.com/en-US/qlikview/12.1/Content/Home.htm</a:t>
            </a:r>
            <a:r>
              <a:rPr lang="en-US" sz="2000" b="1" dirty="0"/>
              <a:t> </a:t>
            </a:r>
            <a:br>
              <a:rPr lang="en-US" sz="2000" b="1" dirty="0"/>
            </a:br>
            <a:br>
              <a:rPr lang="en-US" sz="2000" b="1" dirty="0"/>
            </a:br>
            <a:r>
              <a:rPr lang="en-US" sz="2000" b="1" dirty="0">
                <a:hlinkClick r:id="rId4"/>
              </a:rPr>
              <a:t>Qlik Sense</a:t>
            </a:r>
            <a:br>
              <a:rPr lang="en-US" sz="2000" b="1" dirty="0"/>
            </a:br>
            <a:r>
              <a:rPr lang="en-US" sz="2000" b="1" dirty="0">
                <a:hlinkClick r:id="rId4"/>
              </a:rPr>
              <a:t>http://www.qlik.com/us/lp/ppc/qlik-sense-desktop/brand?sourceID1=google&amp;Campaign_Type=Brand&amp;KW=qlik&amp;k_clickid=9e7c003b-78f9-4604-9fb6-8cc4d0a3bf28&amp;gclid=CjwKEAjwqIfLBRCk6vH_rJq7yD0SJACG18frPT8HT4xZL33YdWem2B-YeyzzVrNEQU_i9gudDekpXxoCUFfw_wcB</a:t>
            </a:r>
            <a:r>
              <a:rPr lang="en-US" sz="2000" b="1" dirty="0"/>
              <a:t> </a:t>
            </a:r>
            <a:br>
              <a:rPr lang="en-US" sz="2000" b="1" dirty="0"/>
            </a:br>
            <a:endParaRPr lang="en-US" sz="2000" dirty="0"/>
          </a:p>
        </p:txBody>
      </p:sp>
      <p:sp>
        <p:nvSpPr>
          <p:cNvPr id="3" name="Content Placeholder 2">
            <a:extLst>
              <a:ext uri="{FF2B5EF4-FFF2-40B4-BE49-F238E27FC236}">
                <a16:creationId xmlns:a16="http://schemas.microsoft.com/office/drawing/2014/main" id="{2B6C253B-4770-324F-B7C9-329E48BE09E6}"/>
              </a:ext>
            </a:extLst>
          </p:cNvPr>
          <p:cNvSpPr>
            <a:spLocks noGrp="1"/>
          </p:cNvSpPr>
          <p:nvPr>
            <p:ph idx="1"/>
          </p:nvPr>
        </p:nvSpPr>
        <p:spPr>
          <a:xfrm>
            <a:off x="152400" y="3124200"/>
            <a:ext cx="3733800" cy="3276600"/>
          </a:xfrm>
        </p:spPr>
        <p:txBody>
          <a:bodyPr>
            <a:normAutofit/>
          </a:bodyPr>
          <a:lstStyle/>
          <a:p>
            <a:r>
              <a:rPr lang="en-US" sz="2400" dirty="0"/>
              <a:t>Qlik view is a </a:t>
            </a:r>
            <a:r>
              <a:rPr lang="en-US" sz="2400" b="1" dirty="0"/>
              <a:t>BI tool for decision making</a:t>
            </a:r>
            <a:r>
              <a:rPr lang="en-US" sz="2400" dirty="0"/>
              <a:t> .</a:t>
            </a:r>
          </a:p>
          <a:p>
            <a:r>
              <a:rPr lang="en-US" sz="2400" dirty="0"/>
              <a:t>Qlik view is a more user-friendly version with drag and drop.</a:t>
            </a:r>
          </a:p>
          <a:p>
            <a:r>
              <a:rPr lang="en-US" sz="2400" dirty="0"/>
              <a:t>Pay.</a:t>
            </a:r>
          </a:p>
        </p:txBody>
      </p:sp>
      <p:pic>
        <p:nvPicPr>
          <p:cNvPr id="5" name="Picture 4">
            <a:extLst>
              <a:ext uri="{FF2B5EF4-FFF2-40B4-BE49-F238E27FC236}">
                <a16:creationId xmlns:a16="http://schemas.microsoft.com/office/drawing/2014/main" id="{0816C1D1-235B-D649-9F46-20BA067397D2}"/>
              </a:ext>
            </a:extLst>
          </p:cNvPr>
          <p:cNvPicPr>
            <a:picLocks noChangeAspect="1"/>
          </p:cNvPicPr>
          <p:nvPr/>
        </p:nvPicPr>
        <p:blipFill>
          <a:blip r:embed="rId5"/>
          <a:stretch>
            <a:fillRect/>
          </a:stretch>
        </p:blipFill>
        <p:spPr>
          <a:xfrm>
            <a:off x="3962400" y="3320367"/>
            <a:ext cx="5043080" cy="3262996"/>
          </a:xfrm>
          <a:prstGeom prst="rect">
            <a:avLst/>
          </a:prstGeom>
        </p:spPr>
      </p:pic>
    </p:spTree>
    <p:extLst>
      <p:ext uri="{BB962C8B-B14F-4D97-AF65-F5344CB8AC3E}">
        <p14:creationId xmlns:p14="http://schemas.microsoft.com/office/powerpoint/2010/main" val="2681208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C5230-D81A-DA4B-9198-689260FB9331}"/>
              </a:ext>
            </a:extLst>
          </p:cNvPr>
          <p:cNvSpPr>
            <a:spLocks noGrp="1"/>
          </p:cNvSpPr>
          <p:nvPr>
            <p:ph type="title"/>
          </p:nvPr>
        </p:nvSpPr>
        <p:spPr/>
        <p:txBody>
          <a:bodyPr/>
          <a:lstStyle/>
          <a:p>
            <a:r>
              <a:rPr lang="en-US" dirty="0"/>
              <a:t>Tutorial</a:t>
            </a:r>
          </a:p>
        </p:txBody>
      </p:sp>
      <p:sp>
        <p:nvSpPr>
          <p:cNvPr id="3" name="Content Placeholder 2">
            <a:extLst>
              <a:ext uri="{FF2B5EF4-FFF2-40B4-BE49-F238E27FC236}">
                <a16:creationId xmlns:a16="http://schemas.microsoft.com/office/drawing/2014/main" id="{50FA780A-05EE-AC4E-854E-8CCEC1613018}"/>
              </a:ext>
            </a:extLst>
          </p:cNvPr>
          <p:cNvSpPr>
            <a:spLocks noGrp="1"/>
          </p:cNvSpPr>
          <p:nvPr>
            <p:ph idx="1"/>
          </p:nvPr>
        </p:nvSpPr>
        <p:spPr/>
        <p:txBody>
          <a:bodyPr>
            <a:normAutofit lnSpcReduction="10000"/>
          </a:bodyPr>
          <a:lstStyle/>
          <a:p>
            <a:pPr marL="0" indent="0">
              <a:buNone/>
            </a:pPr>
            <a:r>
              <a:rPr lang="en-US" sz="2400" dirty="0"/>
              <a:t>Option 1: D3.js </a:t>
            </a:r>
          </a:p>
          <a:p>
            <a:r>
              <a:rPr lang="en-US" sz="2400" dirty="0"/>
              <a:t>Complete the introductory tutorial, and two additional tutorials of your choosing.</a:t>
            </a:r>
          </a:p>
          <a:p>
            <a:r>
              <a:rPr lang="en-US" sz="2400" dirty="0">
                <a:hlinkClick r:id="rId2"/>
              </a:rPr>
              <a:t>https://github.com/d3/d3/wiki/Tutorials</a:t>
            </a:r>
            <a:r>
              <a:rPr lang="en-US" sz="2400" dirty="0"/>
              <a:t> </a:t>
            </a:r>
          </a:p>
          <a:p>
            <a:r>
              <a:rPr lang="en-US" sz="2400" dirty="0"/>
              <a:t>Submit screen shots of each tutorial to Blackboard.</a:t>
            </a:r>
          </a:p>
          <a:p>
            <a:endParaRPr lang="en-US" sz="2400" dirty="0"/>
          </a:p>
          <a:p>
            <a:pPr marL="0" indent="0">
              <a:buNone/>
            </a:pPr>
            <a:r>
              <a:rPr lang="en-US" sz="2400" dirty="0"/>
              <a:t>Option 2: Tableau</a:t>
            </a:r>
          </a:p>
          <a:p>
            <a:r>
              <a:rPr lang="en-US" sz="2400" dirty="0"/>
              <a:t>Sign-up for Tableau trial, complete the getting started section.</a:t>
            </a:r>
          </a:p>
          <a:p>
            <a:r>
              <a:rPr lang="en-US" sz="2400" dirty="0">
                <a:hlinkClick r:id="rId3"/>
              </a:rPr>
              <a:t>https://www.tableau.com/</a:t>
            </a:r>
            <a:r>
              <a:rPr lang="en-US" sz="2400" dirty="0"/>
              <a:t> </a:t>
            </a:r>
          </a:p>
          <a:p>
            <a:r>
              <a:rPr lang="en-US" sz="2400" dirty="0"/>
              <a:t>Submit screen shot showing completing of getting </a:t>
            </a:r>
            <a:r>
              <a:rPr lang="en-US" sz="2400"/>
              <a:t>started section to </a:t>
            </a:r>
            <a:r>
              <a:rPr lang="en-US" sz="2400" dirty="0"/>
              <a:t>Blackboard.</a:t>
            </a:r>
          </a:p>
          <a:p>
            <a:endParaRPr lang="en-US" sz="2400" dirty="0"/>
          </a:p>
        </p:txBody>
      </p:sp>
    </p:spTree>
    <p:extLst>
      <p:ext uri="{BB962C8B-B14F-4D97-AF65-F5344CB8AC3E}">
        <p14:creationId xmlns:p14="http://schemas.microsoft.com/office/powerpoint/2010/main" val="3386208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a:t>
            </a:r>
          </a:p>
        </p:txBody>
      </p:sp>
      <p:sp>
        <p:nvSpPr>
          <p:cNvPr id="3" name="Content Placeholder 2"/>
          <p:cNvSpPr>
            <a:spLocks noGrp="1"/>
          </p:cNvSpPr>
          <p:nvPr>
            <p:ph idx="1"/>
          </p:nvPr>
        </p:nvSpPr>
        <p:spPr/>
        <p:txBody>
          <a:bodyPr>
            <a:normAutofit fontScale="92500" lnSpcReduction="10000"/>
          </a:bodyPr>
          <a:lstStyle/>
          <a:p>
            <a:r>
              <a:rPr lang="en-US" sz="3100" dirty="0"/>
              <a:t>If a picture is worth a thousand words, a data visualization is worth at least a million.</a:t>
            </a:r>
          </a:p>
          <a:p>
            <a:r>
              <a:rPr lang="en-US" sz="3100" dirty="0"/>
              <a:t>One of the most impactful ways data scientists can communicate their findings is through data visualizations. </a:t>
            </a:r>
          </a:p>
          <a:p>
            <a:r>
              <a:rPr lang="en-US" sz="3100" dirty="0"/>
              <a:t>Data visualizations manipulate complex pools of data to visually display the data’s patterns, trends, and correlations.</a:t>
            </a:r>
          </a:p>
          <a:p>
            <a:r>
              <a:rPr lang="en-US" sz="3100" dirty="0"/>
              <a:t>The best data visualizations are storytelling tools that spark discussion and elicit calls to action. </a:t>
            </a:r>
            <a:endParaRPr lang="en-US" dirty="0"/>
          </a:p>
        </p:txBody>
      </p:sp>
    </p:spTree>
    <p:extLst>
      <p:ext uri="{BB962C8B-B14F-4D97-AF65-F5344CB8AC3E}">
        <p14:creationId xmlns:p14="http://schemas.microsoft.com/office/powerpoint/2010/main" val="334254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Every Satellite Orbiting Earth</a:t>
            </a:r>
            <a:br>
              <a:rPr lang="en-US" sz="2400" dirty="0"/>
            </a:br>
            <a:r>
              <a:rPr lang="en-US" sz="1800" dirty="0">
                <a:hlinkClick r:id="rId2"/>
              </a:rPr>
              <a:t>http://qz.com/296941/interactive-graphic-every-active-satellite-orbiting-earth/</a:t>
            </a:r>
            <a:r>
              <a:rPr lang="en-US" sz="1800" dirty="0"/>
              <a:t> </a:t>
            </a:r>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fontScale="55000" lnSpcReduction="20000"/>
          </a:bodyPr>
          <a:lstStyle/>
          <a:p>
            <a:r>
              <a:rPr lang="en-US" dirty="0"/>
              <a:t>Interactive graph, built using a </a:t>
            </a:r>
            <a:r>
              <a:rPr lang="en-US" dirty="0">
                <a:hlinkClick r:id="rId3"/>
              </a:rPr>
              <a:t>database from the Union of Concerned Scientists</a:t>
            </a:r>
            <a:r>
              <a:rPr lang="en-US" dirty="0"/>
              <a:t>, displays the trajectories of the 1,300 active satellites orbiting the Earth as you read this. Each satellite is represented by a circular icon, color-coded by country and sized according to launch mass. Scroll through the visualization to explore each satellite’s path, individually and in aggregate. You’ll also learn what kinds of satellites provide broadband Internet, GPS, and Sirius XM.</a:t>
            </a:r>
          </a:p>
        </p:txBody>
      </p:sp>
      <p:pic>
        <p:nvPicPr>
          <p:cNvPr id="4" name="Picture 3">
            <a:extLst>
              <a:ext uri="{FF2B5EF4-FFF2-40B4-BE49-F238E27FC236}">
                <a16:creationId xmlns:a16="http://schemas.microsoft.com/office/drawing/2014/main" id="{B2DD512D-81B1-7D44-A214-E8CDC7BFA84D}"/>
              </a:ext>
            </a:extLst>
          </p:cNvPr>
          <p:cNvPicPr>
            <a:picLocks noChangeAspect="1"/>
          </p:cNvPicPr>
          <p:nvPr/>
        </p:nvPicPr>
        <p:blipFill>
          <a:blip r:embed="rId4"/>
          <a:stretch>
            <a:fillRect/>
          </a:stretch>
        </p:blipFill>
        <p:spPr>
          <a:xfrm>
            <a:off x="1076511" y="1295400"/>
            <a:ext cx="6990978" cy="3743776"/>
          </a:xfrm>
          <a:prstGeom prst="rect">
            <a:avLst/>
          </a:prstGeom>
        </p:spPr>
      </p:pic>
    </p:spTree>
    <p:extLst>
      <p:ext uri="{BB962C8B-B14F-4D97-AF65-F5344CB8AC3E}">
        <p14:creationId xmlns:p14="http://schemas.microsoft.com/office/powerpoint/2010/main" val="3103882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Simpson’s Paradox</a:t>
            </a:r>
            <a:br>
              <a:rPr lang="en-US" sz="2400" dirty="0"/>
            </a:br>
            <a:r>
              <a:rPr lang="en-US" sz="1800" dirty="0">
                <a:hlinkClick r:id="rId2"/>
              </a:rPr>
              <a:t>http://vudlab.com/simpsons/</a:t>
            </a:r>
            <a:r>
              <a:rPr lang="en-US" sz="1800" dirty="0"/>
              <a:t> </a:t>
            </a:r>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fontScale="47500" lnSpcReduction="20000"/>
          </a:bodyPr>
          <a:lstStyle/>
          <a:p>
            <a:r>
              <a:rPr lang="en-US" dirty="0"/>
              <a:t>The Visualizing Urban Data </a:t>
            </a:r>
            <a:r>
              <a:rPr lang="en-US" dirty="0" err="1"/>
              <a:t>Idealab</a:t>
            </a:r>
            <a:r>
              <a:rPr lang="en-US" dirty="0"/>
              <a:t> (</a:t>
            </a:r>
            <a:r>
              <a:rPr lang="en-US" dirty="0" err="1"/>
              <a:t>VUDlab</a:t>
            </a:r>
            <a:r>
              <a:rPr lang="en-US" dirty="0"/>
              <a:t>) out of the University of California-Berkeley put together this visual look at data that disproves the claim in a 1973 suit that charged the school with sex discrimination. Though the graduate schools had accepted 44% of male applicants but only 35% of female applicants, researchers later uncovered that if the data were properly pooled, there was actually a small but statistically significant bias in favor of women. That’s called a Simpson’s Paradox. The interactive graphs in the data visualization let you combine and separate different segments of the data to see what exactly went down back in 1973.</a:t>
            </a:r>
          </a:p>
        </p:txBody>
      </p:sp>
      <p:pic>
        <p:nvPicPr>
          <p:cNvPr id="5" name="Picture 4">
            <a:extLst>
              <a:ext uri="{FF2B5EF4-FFF2-40B4-BE49-F238E27FC236}">
                <a16:creationId xmlns:a16="http://schemas.microsoft.com/office/drawing/2014/main" id="{8C2834F5-D128-F945-9B28-EBD6ABC82A3A}"/>
              </a:ext>
            </a:extLst>
          </p:cNvPr>
          <p:cNvPicPr>
            <a:picLocks noChangeAspect="1"/>
          </p:cNvPicPr>
          <p:nvPr/>
        </p:nvPicPr>
        <p:blipFill>
          <a:blip r:embed="rId3"/>
          <a:stretch>
            <a:fillRect/>
          </a:stretch>
        </p:blipFill>
        <p:spPr>
          <a:xfrm>
            <a:off x="2133600" y="1066800"/>
            <a:ext cx="5309366" cy="4038600"/>
          </a:xfrm>
          <a:prstGeom prst="rect">
            <a:avLst/>
          </a:prstGeom>
        </p:spPr>
      </p:pic>
    </p:spTree>
    <p:extLst>
      <p:ext uri="{BB962C8B-B14F-4D97-AF65-F5344CB8AC3E}">
        <p14:creationId xmlns:p14="http://schemas.microsoft.com/office/powerpoint/2010/main" val="3448319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Charles Minard’s Visualization of Napoleon’s 1812 March</a:t>
            </a:r>
            <a:br>
              <a:rPr lang="en-US" sz="2400" dirty="0"/>
            </a:br>
            <a:r>
              <a:rPr lang="en-US" sz="2400" dirty="0">
                <a:hlinkClick r:id="rId2"/>
              </a:rPr>
              <a:t>http://www.edwardtufte.com/tufte/minard</a:t>
            </a:r>
            <a:r>
              <a:rPr lang="en-US" sz="2400" dirty="0"/>
              <a:t> </a:t>
            </a:r>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fontScale="47500" lnSpcReduction="20000"/>
          </a:bodyPr>
          <a:lstStyle/>
          <a:p>
            <a:r>
              <a:rPr lang="en-US" dirty="0"/>
              <a:t>Classic lithograph dates back to 1869, displaying the number of men in Napoleon’s 1812 Russian army, their movements, and the temperatures they encountered along their way. </a:t>
            </a:r>
            <a:r>
              <a:rPr lang="en-US" dirty="0">
                <a:hlinkClick r:id="rId2"/>
              </a:rPr>
              <a:t>It’s been called</a:t>
            </a:r>
            <a:r>
              <a:rPr lang="en-US" dirty="0"/>
              <a:t> one of the “best statistical drawings ever created.” The work is an important reminder that the fundamentals of data visualization lie in a nuanced understanding of the many dimensions of data. Tools like D3.js and HTML are no good without a firm grasp of your dataset and sharp communication skills.</a:t>
            </a:r>
          </a:p>
        </p:txBody>
      </p:sp>
      <p:pic>
        <p:nvPicPr>
          <p:cNvPr id="4" name="Picture 3">
            <a:extLst>
              <a:ext uri="{FF2B5EF4-FFF2-40B4-BE49-F238E27FC236}">
                <a16:creationId xmlns:a16="http://schemas.microsoft.com/office/drawing/2014/main" id="{EF62CEEE-45C8-E949-BE0B-B92689712571}"/>
              </a:ext>
            </a:extLst>
          </p:cNvPr>
          <p:cNvPicPr>
            <a:picLocks noChangeAspect="1"/>
          </p:cNvPicPr>
          <p:nvPr/>
        </p:nvPicPr>
        <p:blipFill>
          <a:blip r:embed="rId3"/>
          <a:stretch>
            <a:fillRect/>
          </a:stretch>
        </p:blipFill>
        <p:spPr>
          <a:xfrm>
            <a:off x="711620" y="1417638"/>
            <a:ext cx="7720760" cy="3736848"/>
          </a:xfrm>
          <a:prstGeom prst="rect">
            <a:avLst/>
          </a:prstGeom>
        </p:spPr>
      </p:pic>
    </p:spTree>
    <p:extLst>
      <p:ext uri="{BB962C8B-B14F-4D97-AF65-F5344CB8AC3E}">
        <p14:creationId xmlns:p14="http://schemas.microsoft.com/office/powerpoint/2010/main" val="3534179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Hans Rosling’s 200 Countries, 200 Years, 4 Minutes</a:t>
            </a:r>
            <a:br>
              <a:rPr lang="en-US" dirty="0"/>
            </a:br>
            <a:r>
              <a:rPr lang="en-US" sz="2000" dirty="0">
                <a:hlinkClick r:id="rId2"/>
              </a:rPr>
              <a:t>https://www.youtube.com/watch?feature=player_embedded&amp;v=jbkSRLYSojo</a:t>
            </a:r>
            <a:r>
              <a:rPr lang="en-US" sz="2000" dirty="0"/>
              <a:t>  </a:t>
            </a:r>
            <a:br>
              <a:rPr lang="en-US" sz="2400" dirty="0"/>
            </a:br>
            <a:endParaRPr lang="en-US" sz="2400" dirty="0"/>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fontScale="55000" lnSpcReduction="20000"/>
          </a:bodyPr>
          <a:lstStyle/>
          <a:p>
            <a:r>
              <a:rPr lang="en-US" dirty="0"/>
              <a:t>Global health data expert Hans </a:t>
            </a:r>
            <a:r>
              <a:rPr lang="en-US" dirty="0" err="1"/>
              <a:t>Rosling’s</a:t>
            </a:r>
            <a:r>
              <a:rPr lang="en-US" dirty="0"/>
              <a:t> famous statistical documentary </a:t>
            </a:r>
            <a:r>
              <a:rPr lang="en-US" i="1" dirty="0"/>
              <a:t>The Joy of Stats</a:t>
            </a:r>
            <a:r>
              <a:rPr lang="en-US" dirty="0"/>
              <a:t> aired on BBC in 2010, but it’s still turning heads. One segment in particular is pretty mind-blowing. In “200 Countries, 200 Years, 4 Minutes,” </a:t>
            </a:r>
            <a:r>
              <a:rPr lang="en-US" dirty="0" err="1"/>
              <a:t>Rosling</a:t>
            </a:r>
            <a:r>
              <a:rPr lang="en-US" dirty="0"/>
              <a:t> uses augmented reality to explore public health data in 200 countries over 200 years using 120,000 numbers, in just four minutes.</a:t>
            </a:r>
          </a:p>
        </p:txBody>
      </p:sp>
      <p:pic>
        <p:nvPicPr>
          <p:cNvPr id="5" name="Picture 4">
            <a:extLst>
              <a:ext uri="{FF2B5EF4-FFF2-40B4-BE49-F238E27FC236}">
                <a16:creationId xmlns:a16="http://schemas.microsoft.com/office/drawing/2014/main" id="{D051CB64-12D1-794E-8786-F96EC3FC948A}"/>
              </a:ext>
            </a:extLst>
          </p:cNvPr>
          <p:cNvPicPr>
            <a:picLocks noChangeAspect="1"/>
          </p:cNvPicPr>
          <p:nvPr/>
        </p:nvPicPr>
        <p:blipFill>
          <a:blip r:embed="rId3"/>
          <a:stretch>
            <a:fillRect/>
          </a:stretch>
        </p:blipFill>
        <p:spPr>
          <a:xfrm>
            <a:off x="1524000" y="1219200"/>
            <a:ext cx="6926514" cy="3810809"/>
          </a:xfrm>
          <a:prstGeom prst="rect">
            <a:avLst/>
          </a:prstGeom>
        </p:spPr>
      </p:pic>
    </p:spTree>
    <p:extLst>
      <p:ext uri="{BB962C8B-B14F-4D97-AF65-F5344CB8AC3E}">
        <p14:creationId xmlns:p14="http://schemas.microsoft.com/office/powerpoint/2010/main" val="1230965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Renting vs. Buying</a:t>
            </a:r>
            <a:br>
              <a:rPr lang="en-US" dirty="0"/>
            </a:br>
            <a:r>
              <a:rPr lang="en-US" sz="2000" dirty="0">
                <a:hlinkClick r:id="rId2"/>
              </a:rPr>
              <a:t>http://www.nytimes.com/interactive/2014/upshot/buy-rent-calculator.html</a:t>
            </a:r>
            <a:r>
              <a:rPr lang="en-US" sz="2000" dirty="0"/>
              <a:t> </a:t>
            </a:r>
            <a:endParaRPr lang="en-US" sz="2400" dirty="0"/>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fontScale="55000" lnSpcReduction="20000"/>
          </a:bodyPr>
          <a:lstStyle/>
          <a:p>
            <a:r>
              <a:rPr lang="en-US" dirty="0"/>
              <a:t>Mike Bostock, </a:t>
            </a:r>
            <a:r>
              <a:rPr lang="en-US" i="1" dirty="0"/>
              <a:t>New York Times</a:t>
            </a:r>
            <a:r>
              <a:rPr lang="en-US" dirty="0"/>
              <a:t> graphics department editor and inventor of D3.js, built a complex interactive data calculator that offers a cost/benefit analysis for prospective homebuyers. Along with his colleagues Shan Charter and Archie </a:t>
            </a:r>
            <a:r>
              <a:rPr lang="en-US" dirty="0" err="1"/>
              <a:t>Tse</a:t>
            </a:r>
            <a:r>
              <a:rPr lang="en-US" dirty="0"/>
              <a:t>, Bostock tapped into everything from home price and mortgage-interest tax deduction to property tax rate and inflation to help you determine whether to rent or buy a home.</a:t>
            </a:r>
          </a:p>
        </p:txBody>
      </p:sp>
      <p:pic>
        <p:nvPicPr>
          <p:cNvPr id="4" name="Picture 3">
            <a:extLst>
              <a:ext uri="{FF2B5EF4-FFF2-40B4-BE49-F238E27FC236}">
                <a16:creationId xmlns:a16="http://schemas.microsoft.com/office/drawing/2014/main" id="{4E1051B0-8CF2-9E4C-AA32-121E6A5872BD}"/>
              </a:ext>
            </a:extLst>
          </p:cNvPr>
          <p:cNvPicPr>
            <a:picLocks noChangeAspect="1"/>
          </p:cNvPicPr>
          <p:nvPr/>
        </p:nvPicPr>
        <p:blipFill>
          <a:blip r:embed="rId3"/>
          <a:stretch>
            <a:fillRect/>
          </a:stretch>
        </p:blipFill>
        <p:spPr>
          <a:xfrm>
            <a:off x="2050148" y="1417637"/>
            <a:ext cx="5493651" cy="3549829"/>
          </a:xfrm>
          <a:prstGeom prst="rect">
            <a:avLst/>
          </a:prstGeom>
        </p:spPr>
      </p:pic>
    </p:spTree>
    <p:extLst>
      <p:ext uri="{BB962C8B-B14F-4D97-AF65-F5344CB8AC3E}">
        <p14:creationId xmlns:p14="http://schemas.microsoft.com/office/powerpoint/2010/main" val="1016432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Washington Wizards’ Shooting Stars</a:t>
            </a:r>
            <a:br>
              <a:rPr lang="en-US" dirty="0"/>
            </a:br>
            <a:r>
              <a:rPr lang="en-US" sz="2000" dirty="0">
                <a:hlinkClick r:id="rId2"/>
              </a:rPr>
              <a:t>http://www.washingtonpost.com/wp-srv/special/sports/wizards-shooting-stars/</a:t>
            </a:r>
            <a:r>
              <a:rPr lang="en-US" sz="2000" dirty="0"/>
              <a:t> </a:t>
            </a:r>
            <a:endParaRPr lang="en-US" sz="2400" dirty="0"/>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fontScale="62500" lnSpcReduction="20000"/>
          </a:bodyPr>
          <a:lstStyle/>
          <a:p>
            <a:r>
              <a:rPr lang="en-US" dirty="0"/>
              <a:t>This detailed data visualization demonstrates D.C.’s basketball team’s shooting success during the 2013 season. Using stats released by the NBA, the visualization lets you examine data for each of 15 players. See how successful each person was at a variety of types of shots from a range of spots on the court, compared with others in the league.</a:t>
            </a:r>
          </a:p>
        </p:txBody>
      </p:sp>
      <p:pic>
        <p:nvPicPr>
          <p:cNvPr id="5" name="Picture 4">
            <a:extLst>
              <a:ext uri="{FF2B5EF4-FFF2-40B4-BE49-F238E27FC236}">
                <a16:creationId xmlns:a16="http://schemas.microsoft.com/office/drawing/2014/main" id="{DE591EA9-6A0D-EF4F-AE1D-58A868DB885C}"/>
              </a:ext>
            </a:extLst>
          </p:cNvPr>
          <p:cNvPicPr>
            <a:picLocks noChangeAspect="1"/>
          </p:cNvPicPr>
          <p:nvPr/>
        </p:nvPicPr>
        <p:blipFill>
          <a:blip r:embed="rId3"/>
          <a:stretch>
            <a:fillRect/>
          </a:stretch>
        </p:blipFill>
        <p:spPr>
          <a:xfrm>
            <a:off x="1371600" y="1485731"/>
            <a:ext cx="6553188" cy="3703976"/>
          </a:xfrm>
          <a:prstGeom prst="rect">
            <a:avLst/>
          </a:prstGeom>
        </p:spPr>
      </p:pic>
    </p:spTree>
    <p:extLst>
      <p:ext uri="{BB962C8B-B14F-4D97-AF65-F5344CB8AC3E}">
        <p14:creationId xmlns:p14="http://schemas.microsoft.com/office/powerpoint/2010/main" val="254112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dirty="0">
                <a:hlinkClick r:id="rId2"/>
              </a:rPr>
              <a:t>Global Carbon Emissions</a:t>
            </a:r>
            <a:r>
              <a:rPr lang="en-US" dirty="0"/>
              <a:t> </a:t>
            </a:r>
            <a:r>
              <a:rPr lang="en-US" sz="2400" dirty="0"/>
              <a:t>– interactive</a:t>
            </a:r>
            <a:br>
              <a:rPr lang="en-US" dirty="0"/>
            </a:br>
            <a:r>
              <a:rPr lang="en-US" sz="2000" dirty="0">
                <a:hlinkClick r:id="rId3"/>
              </a:rPr>
              <a:t>https://www.theguardian.com/environment/ng-interactive/2014/dec/01/carbon-emissions-past-present-and-future-interactive</a:t>
            </a:r>
            <a:r>
              <a:rPr lang="en-US" sz="2000" dirty="0"/>
              <a:t> </a:t>
            </a:r>
            <a:endParaRPr lang="en-US" sz="2400" dirty="0"/>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fontScale="62500" lnSpcReduction="20000"/>
          </a:bodyPr>
          <a:lstStyle/>
          <a:p>
            <a:r>
              <a:rPr lang="en-US" dirty="0"/>
              <a:t>This data visualization, based on data from the World Resource Institute’s </a:t>
            </a:r>
            <a:r>
              <a:rPr lang="en-US" dirty="0">
                <a:hlinkClick r:id="rId4"/>
              </a:rPr>
              <a:t>Climate Analysis Indicators Tool</a:t>
            </a:r>
            <a:r>
              <a:rPr lang="en-US" dirty="0"/>
              <a:t> and the Intergovernmental Panel on Climate Change, shows how national CO₂ emissions have transformed over the last 150 years and what the future might hold. Explore emissions by country for a range of different scenarios.</a:t>
            </a:r>
          </a:p>
        </p:txBody>
      </p:sp>
      <p:pic>
        <p:nvPicPr>
          <p:cNvPr id="4" name="Picture 3">
            <a:extLst>
              <a:ext uri="{FF2B5EF4-FFF2-40B4-BE49-F238E27FC236}">
                <a16:creationId xmlns:a16="http://schemas.microsoft.com/office/drawing/2014/main" id="{75A0F34B-A1DF-1944-B63A-D596748CEFEF}"/>
              </a:ext>
            </a:extLst>
          </p:cNvPr>
          <p:cNvPicPr>
            <a:picLocks noChangeAspect="1"/>
          </p:cNvPicPr>
          <p:nvPr/>
        </p:nvPicPr>
        <p:blipFill>
          <a:blip r:embed="rId5"/>
          <a:stretch>
            <a:fillRect/>
          </a:stretch>
        </p:blipFill>
        <p:spPr>
          <a:xfrm>
            <a:off x="1128146" y="1404836"/>
            <a:ext cx="6887707" cy="3852964"/>
          </a:xfrm>
          <a:prstGeom prst="rect">
            <a:avLst/>
          </a:prstGeom>
        </p:spPr>
      </p:pic>
    </p:spTree>
    <p:extLst>
      <p:ext uri="{BB962C8B-B14F-4D97-AF65-F5344CB8AC3E}">
        <p14:creationId xmlns:p14="http://schemas.microsoft.com/office/powerpoint/2010/main" val="8590371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8211</TotalTime>
  <Words>498</Words>
  <Application>Microsoft Macintosh PowerPoint</Application>
  <PresentationFormat>On-screen Show (4:3)</PresentationFormat>
  <Paragraphs>52</Paragraphs>
  <Slides>14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Visualization Methods and Tools</vt:lpstr>
      <vt:lpstr>Data Visualization</vt:lpstr>
      <vt:lpstr>Every Satellite Orbiting Earth http://qz.com/296941/interactive-graphic-every-active-satellite-orbiting-earth/ </vt:lpstr>
      <vt:lpstr>Simpson’s Paradox http://vudlab.com/simpsons/ </vt:lpstr>
      <vt:lpstr>Charles Minard’s Visualization of Napoleon’s 1812 March http://www.edwardtufte.com/tufte/minard </vt:lpstr>
      <vt:lpstr>Hans Rosling’s 200 Countries, 200 Years, 4 Minutes https://www.youtube.com/watch?feature=player_embedded&amp;v=jbkSRLYSojo   </vt:lpstr>
      <vt:lpstr>Renting vs. Buying http://www.nytimes.com/interactive/2014/upshot/buy-rent-calculator.html </vt:lpstr>
      <vt:lpstr>Washington Wizards’ Shooting Stars http://www.washingtonpost.com/wp-srv/special/sports/wizards-shooting-stars/ </vt:lpstr>
      <vt:lpstr>Global Carbon Emissions – interactive https://www.theguardian.com/environment/ng-interactive/2014/dec/01/carbon-emissions-past-present-and-future-interactive </vt:lpstr>
      <vt:lpstr>TABLEAU https://www.tableau.com/ </vt:lpstr>
      <vt:lpstr>D3.js https://d3js.org/ </vt:lpstr>
      <vt:lpstr>SAS Visual Analytics https://www.sas.com/en_in/software/business-intelligence/visual-analytics.html </vt:lpstr>
      <vt:lpstr>Qlik View https://help.qlik.com/en-US/qlikview/12.1/Content/Home.htm   Qlik Sense http://www.qlik.com/us/lp/ppc/qlik-sense-desktop/brand?sourceID1=google&amp;Campaign_Type=Brand&amp;KW=qlik&amp;k_clickid=9e7c003b-78f9-4604-9fb6-8cc4d0a3bf28&amp;gclid=CjwKEAjwqIfLBRCk6vH_rJq7yD0SJACG18frPT8HT4xZL33YdWem2B-YeyzzVrNEQU_i9gudDekpXxoCUFfw_wcB  </vt:lpstr>
      <vt:lpstr>Tutorial</vt:lpstr>
    </vt:vector>
  </TitlesOfParts>
  <Manager/>
  <Company/>
  <LinksUpToDate>false</LinksUpToDate>
  <SharedDoc>false</SharedDoc>
  <HyperlinkBase/>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Filtering</dc:title>
  <dc:subject/>
  <dc:creator>Jay Urbain</dc:creator>
  <cp:keywords/>
  <dc:description/>
  <cp:lastModifiedBy>Jay Urbain</cp:lastModifiedBy>
  <cp:revision>51</cp:revision>
  <cp:lastPrinted>2018-08-16T16:33:42Z</cp:lastPrinted>
  <dcterms:created xsi:type="dcterms:W3CDTF">2011-11-18T01:29:36Z</dcterms:created>
  <dcterms:modified xsi:type="dcterms:W3CDTF">2018-08-29T20:57:24Z</dcterms:modified>
  <cp:category/>
</cp:coreProperties>
</file>